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1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2DC2787-2006-4BAD-8214-F76F2B4A176D}" type="datetimeFigureOut">
              <a:rPr lang="en-AU" smtClean="0"/>
              <a:t>30/08/2016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2DC2787-2006-4BAD-8214-F76F2B4A176D}" type="datetimeFigureOut">
              <a:rPr lang="en-AU" smtClean="0"/>
              <a:t>30/08/2016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2DC2787-2006-4BAD-8214-F76F2B4A176D}" type="datetimeFigureOut">
              <a:rPr lang="en-AU" smtClean="0"/>
              <a:t>30/08/2016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2DC2787-2006-4BAD-8214-F76F2B4A176D}" type="datetimeFigureOut">
              <a:rPr lang="en-AU" smtClean="0"/>
              <a:t>30/08/2016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DC2787-2006-4BAD-8214-F76F2B4A176D}" type="datetimeFigureOut">
              <a:rPr lang="en-AU" smtClean="0"/>
              <a:t>30/08/2016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2DC2787-2006-4BAD-8214-F76F2B4A176D}" type="datetimeFigureOut">
              <a:rPr lang="en-AU" smtClean="0"/>
              <a:t>30/08/2016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2DC2787-2006-4BAD-8214-F76F2B4A176D}" type="datetimeFigureOut">
              <a:rPr lang="en-AU" smtClean="0"/>
              <a:t>30/08/2016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2DC2787-2006-4BAD-8214-F76F2B4A176D}" type="datetimeFigureOut">
              <a:rPr lang="en-AU" smtClean="0"/>
              <a:t>30/08/2016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DC2787-2006-4BAD-8214-F76F2B4A176D}" type="datetimeFigureOut">
              <a:rPr lang="en-AU" smtClean="0"/>
              <a:t>30/08/2016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DC2787-2006-4BAD-8214-F76F2B4A176D}" type="datetimeFigureOut">
              <a:rPr lang="en-AU" smtClean="0"/>
              <a:t>30/08/2016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DC2787-2006-4BAD-8214-F76F2B4A176D}" type="datetimeFigureOut">
              <a:rPr lang="en-AU" smtClean="0"/>
              <a:t>30/08/2016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1BAB0D-BE85-42FB-ABA4-E7E8A850A5D5}"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C2787-2006-4BAD-8214-F76F2B4A176D}" type="datetimeFigureOut">
              <a:rPr lang="en-AU" smtClean="0"/>
              <a:t>30/08/2016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BAB0D-BE85-42FB-ABA4-E7E8A850A5D5}"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9552" y="512088"/>
            <a:ext cx="8280920" cy="5878532"/>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Female Reproductive System </a:t>
            </a:r>
          </a:p>
          <a:p>
            <a:pPr algn="ctr"/>
            <a:endParaRPr lang="en-AU" sz="4400" dirty="0" smtClean="0">
              <a:ln w="18415" cmpd="sng">
                <a:solidFill>
                  <a:schemeClr val="tx1"/>
                </a:solidFill>
                <a:prstDash val="solid"/>
              </a:ln>
              <a:solidFill>
                <a:schemeClr val="accent2">
                  <a:lumMod val="20000"/>
                  <a:lumOff val="80000"/>
                </a:schemeClr>
              </a:solidFill>
              <a:effectLst>
                <a:outerShdw blurRad="63500" dir="3600000" algn="tl" rotWithShape="0">
                  <a:srgbClr val="000000">
                    <a:alpha val="70000"/>
                  </a:srgbClr>
                </a:outerShdw>
              </a:effectLst>
              <a:latin typeface="Cambria" pitchFamily="18" charset="0"/>
            </a:endParaRPr>
          </a:p>
          <a:p>
            <a:pPr algn="ctr"/>
            <a:r>
              <a:rPr lang="en-AU" sz="4400" dirty="0" smtClean="0">
                <a:ln w="18415" cmpd="sng">
                  <a:solidFill>
                    <a:schemeClr val="tx1"/>
                  </a:solidFill>
                  <a:prstDash val="solid"/>
                </a:ln>
                <a:solidFill>
                  <a:schemeClr val="accent2">
                    <a:lumMod val="20000"/>
                    <a:lumOff val="80000"/>
                  </a:schemeClr>
                </a:solidFill>
                <a:effectLst>
                  <a:outerShdw blurRad="63500" dir="3600000" algn="tl" rotWithShape="0">
                    <a:srgbClr val="000000">
                      <a:alpha val="70000"/>
                    </a:srgbClr>
                  </a:outerShdw>
                </a:effectLst>
                <a:latin typeface="Cambria" pitchFamily="18" charset="0"/>
              </a:rPr>
              <a:t>Interactive Tool</a:t>
            </a:r>
          </a:p>
          <a:p>
            <a:pPr algn="ctr"/>
            <a:endParaRPr lang="en-AU" sz="2400" b="1" dirty="0">
              <a:solidFill>
                <a:schemeClr val="accent2">
                  <a:lumMod val="20000"/>
                  <a:lumOff val="80000"/>
                </a:schemeClr>
              </a:solidFill>
            </a:endParaRPr>
          </a:p>
          <a:p>
            <a:pPr algn="ctr"/>
            <a:endParaRPr lang="en-AU" sz="2400" b="1" dirty="0" smtClean="0">
              <a:solidFill>
                <a:schemeClr val="accent2">
                  <a:lumMod val="20000"/>
                  <a:lumOff val="80000"/>
                </a:schemeClr>
              </a:solidFill>
              <a:latin typeface="Cambria" pitchFamily="18" charset="0"/>
            </a:endParaRPr>
          </a:p>
          <a:p>
            <a:pPr algn="ctr"/>
            <a:endParaRPr lang="en-AU" sz="2400" b="1" dirty="0" smtClean="0">
              <a:solidFill>
                <a:schemeClr val="accent2">
                  <a:lumMod val="20000"/>
                  <a:lumOff val="80000"/>
                </a:schemeClr>
              </a:solidFill>
              <a:latin typeface="Cambria" pitchFamily="18" charset="0"/>
            </a:endParaRPr>
          </a:p>
          <a:p>
            <a:pPr algn="ctr"/>
            <a:endParaRPr lang="en-AU" sz="2400" b="1" dirty="0" smtClean="0">
              <a:solidFill>
                <a:schemeClr val="accent2">
                  <a:lumMod val="20000"/>
                  <a:lumOff val="80000"/>
                </a:schemeClr>
              </a:solidFill>
              <a:latin typeface="Cambria" pitchFamily="18" charset="0"/>
            </a:endParaRPr>
          </a:p>
          <a:p>
            <a:pPr algn="ctr"/>
            <a:r>
              <a:rPr lang="en-AU" sz="2400" b="1" dirty="0" smtClean="0">
                <a:solidFill>
                  <a:schemeClr val="accent2">
                    <a:lumMod val="20000"/>
                    <a:lumOff val="80000"/>
                  </a:schemeClr>
                </a:solidFill>
                <a:latin typeface="Cambria" pitchFamily="18" charset="0"/>
              </a:rPr>
              <a:t>INSTRUCTIONS</a:t>
            </a:r>
          </a:p>
          <a:p>
            <a:pPr algn="ctr"/>
            <a:r>
              <a:rPr lang="en-AU" sz="2400" b="1" i="1" dirty="0" smtClean="0">
                <a:solidFill>
                  <a:schemeClr val="accent2">
                    <a:lumMod val="20000"/>
                    <a:lumOff val="80000"/>
                  </a:schemeClr>
                </a:solidFill>
                <a:latin typeface="Cambria" pitchFamily="18" charset="0"/>
              </a:rPr>
              <a:t>Place your mouse over the major organs of the female reproductive system to discover their role in the female reproductive system.</a:t>
            </a:r>
            <a:endParaRPr lang="en-AU" sz="2400" b="1" i="1" dirty="0">
              <a:solidFill>
                <a:schemeClr val="accent2">
                  <a:lumMod val="20000"/>
                  <a:lumOff val="80000"/>
                </a:schemeClr>
              </a:solidFill>
              <a:latin typeface="Cambria" pitchFamily="18" charset="0"/>
            </a:endParaRPr>
          </a:p>
        </p:txBody>
      </p:sp>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6" name="Picture 8" descr="http://1.bp.blogspot.com/_BWLUVwm0PDc/TQs6kYo6y6I/AAAAAAAAAIw/YnrXemD8568/s1600/1197125520883881936kumar35885_Female_Symbol.svg.hi.png"/>
          <p:cNvPicPr>
            <a:picLocks noChangeAspect="1" noChangeArrowheads="1"/>
          </p:cNvPicPr>
          <p:nvPr/>
        </p:nvPicPr>
        <p:blipFill>
          <a:blip r:embed="rId3" cstate="print"/>
          <a:srcRect/>
          <a:stretch>
            <a:fillRect/>
          </a:stretch>
        </p:blipFill>
        <p:spPr bwMode="auto">
          <a:xfrm rot="20392254">
            <a:off x="771323" y="2043114"/>
            <a:ext cx="1641184" cy="2475228"/>
          </a:xfrm>
          <a:prstGeom prst="rect">
            <a:avLst/>
          </a:prstGeom>
          <a:noFill/>
        </p:spPr>
      </p:pic>
      <p:pic>
        <p:nvPicPr>
          <p:cNvPr id="13" name="Picture 8" descr="http://1.bp.blogspot.com/_BWLUVwm0PDc/TQs6kYo6y6I/AAAAAAAAAIw/YnrXemD8568/s1600/1197125520883881936kumar35885_Female_Symbol.svg.hi.png"/>
          <p:cNvPicPr>
            <a:picLocks noChangeAspect="1" noChangeArrowheads="1"/>
          </p:cNvPicPr>
          <p:nvPr/>
        </p:nvPicPr>
        <p:blipFill>
          <a:blip r:embed="rId3" cstate="print"/>
          <a:srcRect/>
          <a:stretch>
            <a:fillRect/>
          </a:stretch>
        </p:blipFill>
        <p:spPr bwMode="auto">
          <a:xfrm rot="1367281">
            <a:off x="6859512" y="1994047"/>
            <a:ext cx="1641184" cy="247522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3608" y="188640"/>
            <a:ext cx="7258205" cy="646331"/>
          </a:xfrm>
          <a:prstGeom prst="rect">
            <a:avLst/>
          </a:prstGeom>
        </p:spPr>
        <p:txBody>
          <a:bodyPr wrap="none">
            <a:spAutoFit/>
          </a:bodyPr>
          <a:lstStyle/>
          <a:p>
            <a:pPr algn="ctr"/>
            <a:r>
              <a:rPr lang="en-AU" sz="3600" b="1" dirty="0" smtClean="0">
                <a:ln w="18000">
                  <a:solidFill>
                    <a:schemeClr val="tx1">
                      <a:lumMod val="95000"/>
                      <a:lumOff val="5000"/>
                    </a:schemeClr>
                  </a:solidFill>
                  <a:prstDash val="solid"/>
                  <a:miter lim="800000"/>
                </a:ln>
                <a:solidFill>
                  <a:schemeClr val="bg1"/>
                </a:solidFill>
                <a:effectLst>
                  <a:outerShdw blurRad="25500" dist="23000" dir="7020000" algn="tl">
                    <a:srgbClr val="000000">
                      <a:alpha val="50000"/>
                    </a:srgbClr>
                  </a:outerShdw>
                </a:effectLst>
                <a:latin typeface="Cambria" pitchFamily="18" charset="0"/>
              </a:rPr>
              <a:t>The Female Reproductive System </a:t>
            </a:r>
          </a:p>
        </p:txBody>
      </p:sp>
      <p:pic>
        <p:nvPicPr>
          <p:cNvPr id="1028" name="Picture 4" descr="http://images.emedicinehealth.com/images/healthwise/medical/hw/h9991281_001.jpg"/>
          <p:cNvPicPr>
            <a:picLocks noChangeAspect="1" noChangeArrowheads="1"/>
          </p:cNvPicPr>
          <p:nvPr/>
        </p:nvPicPr>
        <p:blipFill>
          <a:blip r:embed="rId2" cstate="print"/>
          <a:srcRect l="44629" b="4241"/>
          <a:stretch>
            <a:fillRect/>
          </a:stretch>
        </p:blipFill>
        <p:spPr bwMode="auto">
          <a:xfrm>
            <a:off x="3779912" y="1124744"/>
            <a:ext cx="4824536" cy="5441431"/>
          </a:xfrm>
          <a:prstGeom prst="rect">
            <a:avLst/>
          </a:prstGeom>
          <a:noFill/>
        </p:spPr>
      </p:pic>
      <p:pic>
        <p:nvPicPr>
          <p:cNvPr id="13" name="Picture 4" descr="http://images.emedicinehealth.com/images/healthwise/medical/hw/h9991281_001.jpg"/>
          <p:cNvPicPr>
            <a:picLocks noChangeAspect="1" noChangeArrowheads="1"/>
          </p:cNvPicPr>
          <p:nvPr/>
        </p:nvPicPr>
        <p:blipFill>
          <a:blip r:embed="rId2" cstate="print"/>
          <a:srcRect l="8266" r="57850" b="4241"/>
          <a:stretch>
            <a:fillRect/>
          </a:stretch>
        </p:blipFill>
        <p:spPr bwMode="auto">
          <a:xfrm>
            <a:off x="611560" y="1124744"/>
            <a:ext cx="2952328" cy="5441431"/>
          </a:xfrm>
          <a:prstGeom prst="rect">
            <a:avLst/>
          </a:prstGeom>
          <a:noFill/>
        </p:spPr>
      </p:pic>
      <p:sp>
        <p:nvSpPr>
          <p:cNvPr id="22" name="TextBox 21">
            <a:hlinkClick r:id="rId3" action="ppaction://hlinksldjump"/>
          </p:cNvPr>
          <p:cNvSpPr txBox="1"/>
          <p:nvPr/>
        </p:nvSpPr>
        <p:spPr>
          <a:xfrm>
            <a:off x="3779912" y="3645024"/>
            <a:ext cx="1440160" cy="646331"/>
          </a:xfrm>
          <a:prstGeom prst="rect">
            <a:avLst/>
          </a:prstGeom>
          <a:solidFill>
            <a:schemeClr val="bg1"/>
          </a:solidFill>
        </p:spPr>
        <p:txBody>
          <a:bodyPr wrap="square" rtlCol="0">
            <a:spAutoFit/>
          </a:bodyPr>
          <a:lstStyle/>
          <a:p>
            <a:pPr algn="ctr"/>
            <a:r>
              <a:rPr lang="en-AU" b="1" dirty="0" smtClean="0"/>
              <a:t>FALLOPIAN TUBE</a:t>
            </a:r>
            <a:endParaRPr lang="en-AU" b="1" dirty="0"/>
          </a:p>
        </p:txBody>
      </p:sp>
      <p:sp>
        <p:nvSpPr>
          <p:cNvPr id="23" name="TextBox 22">
            <a:hlinkClick r:id="rId4" action="ppaction://hlinksldjump"/>
          </p:cNvPr>
          <p:cNvSpPr txBox="1"/>
          <p:nvPr/>
        </p:nvSpPr>
        <p:spPr>
          <a:xfrm>
            <a:off x="5652120" y="1916832"/>
            <a:ext cx="1080120" cy="369332"/>
          </a:xfrm>
          <a:prstGeom prst="rect">
            <a:avLst/>
          </a:prstGeom>
          <a:solidFill>
            <a:schemeClr val="bg1"/>
          </a:solidFill>
        </p:spPr>
        <p:txBody>
          <a:bodyPr wrap="square" rtlCol="0">
            <a:spAutoFit/>
          </a:bodyPr>
          <a:lstStyle/>
          <a:p>
            <a:r>
              <a:rPr lang="en-AU" b="1" dirty="0" smtClean="0"/>
              <a:t>OVARY</a:t>
            </a:r>
            <a:endParaRPr lang="en-AU" b="1" dirty="0"/>
          </a:p>
        </p:txBody>
      </p:sp>
      <p:sp>
        <p:nvSpPr>
          <p:cNvPr id="24" name="TextBox 23">
            <a:hlinkClick r:id="rId5" action="ppaction://hlinksldjump"/>
          </p:cNvPr>
          <p:cNvSpPr txBox="1"/>
          <p:nvPr/>
        </p:nvSpPr>
        <p:spPr>
          <a:xfrm>
            <a:off x="7452320" y="3827677"/>
            <a:ext cx="1080120" cy="369332"/>
          </a:xfrm>
          <a:prstGeom prst="rect">
            <a:avLst/>
          </a:prstGeom>
          <a:solidFill>
            <a:schemeClr val="bg1"/>
          </a:solidFill>
        </p:spPr>
        <p:txBody>
          <a:bodyPr wrap="square" rtlCol="0">
            <a:spAutoFit/>
          </a:bodyPr>
          <a:lstStyle/>
          <a:p>
            <a:r>
              <a:rPr lang="en-AU" b="1" dirty="0" smtClean="0"/>
              <a:t>UTERUS</a:t>
            </a:r>
            <a:endParaRPr lang="en-AU" b="1" dirty="0"/>
          </a:p>
        </p:txBody>
      </p:sp>
      <p:sp>
        <p:nvSpPr>
          <p:cNvPr id="25" name="TextBox 24">
            <a:hlinkClick r:id="rId6" action="ppaction://hlinksldjump"/>
          </p:cNvPr>
          <p:cNvSpPr txBox="1"/>
          <p:nvPr/>
        </p:nvSpPr>
        <p:spPr>
          <a:xfrm>
            <a:off x="7452320" y="4653136"/>
            <a:ext cx="1080120" cy="369332"/>
          </a:xfrm>
          <a:prstGeom prst="rect">
            <a:avLst/>
          </a:prstGeom>
          <a:solidFill>
            <a:schemeClr val="bg1"/>
          </a:solidFill>
        </p:spPr>
        <p:txBody>
          <a:bodyPr wrap="square" rtlCol="0">
            <a:spAutoFit/>
          </a:bodyPr>
          <a:lstStyle/>
          <a:p>
            <a:r>
              <a:rPr lang="en-AU" b="1" dirty="0" smtClean="0"/>
              <a:t>CERVIX</a:t>
            </a:r>
            <a:endParaRPr lang="en-AU" b="1" dirty="0"/>
          </a:p>
        </p:txBody>
      </p:sp>
      <p:sp>
        <p:nvSpPr>
          <p:cNvPr id="26" name="TextBox 25">
            <a:hlinkClick r:id="rId7" action="ppaction://hlinksldjump"/>
          </p:cNvPr>
          <p:cNvSpPr txBox="1"/>
          <p:nvPr/>
        </p:nvSpPr>
        <p:spPr>
          <a:xfrm>
            <a:off x="7380312" y="5373216"/>
            <a:ext cx="1080120" cy="369332"/>
          </a:xfrm>
          <a:prstGeom prst="rect">
            <a:avLst/>
          </a:prstGeom>
          <a:solidFill>
            <a:schemeClr val="bg1"/>
          </a:solidFill>
        </p:spPr>
        <p:txBody>
          <a:bodyPr wrap="square" rtlCol="0">
            <a:spAutoFit/>
          </a:bodyPr>
          <a:lstStyle/>
          <a:p>
            <a:r>
              <a:rPr lang="en-AU" b="1" dirty="0" smtClean="0"/>
              <a:t>VAGINA</a:t>
            </a:r>
            <a:endParaRPr lang="en-AU"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1560" y="21972"/>
            <a:ext cx="8280920" cy="3046988"/>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VAGINA</a:t>
            </a:r>
          </a:p>
          <a:p>
            <a:endParaRPr lang="en-US" sz="1600" dirty="0" smtClean="0"/>
          </a:p>
          <a:p>
            <a:r>
              <a:rPr lang="en-US" sz="1600" dirty="0" smtClean="0"/>
              <a:t>The vagina is a muscular, hollow tube that extends from the vaginal opening to the uterus. The vagina is about 8 to 12 centimeters long in a grown woman. </a:t>
            </a:r>
          </a:p>
          <a:p>
            <a:endParaRPr lang="en-US" sz="1600" dirty="0"/>
          </a:p>
          <a:p>
            <a:r>
              <a:rPr lang="en-US" sz="1600" dirty="0" smtClean="0"/>
              <a:t>Because it has muscular walls, it can expand and contract. This ability to become wider or narrower allows the vagina to accommodate something as slim as a tampon and as wide as a baby. </a:t>
            </a:r>
          </a:p>
          <a:p>
            <a:endParaRPr lang="en-US" sz="1600" dirty="0" smtClean="0"/>
          </a:p>
          <a:p>
            <a:r>
              <a:rPr lang="en-US" sz="1600" dirty="0" smtClean="0"/>
              <a:t>The vagina's muscular walls are lined with acidic mucous membranes, which keep it protected.</a:t>
            </a:r>
            <a:endPar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p:txBody>
      </p:sp>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grpSp>
        <p:nvGrpSpPr>
          <p:cNvPr id="2" name="Group 1"/>
          <p:cNvGrpSpPr/>
          <p:nvPr/>
        </p:nvGrpSpPr>
        <p:grpSpPr>
          <a:xfrm>
            <a:off x="251520" y="4077072"/>
            <a:ext cx="4320480" cy="2527519"/>
            <a:chOff x="251520" y="4077072"/>
            <a:chExt cx="4320480" cy="2527519"/>
          </a:xfrm>
        </p:grpSpPr>
        <p:pic>
          <p:nvPicPr>
            <p:cNvPr id="15362" name="Picture 2" descr="http://upload.wikimedia.org/wikipedia/commons/thumb/6/68/Scheme_female_reproductive_system-en.svg/481px-Scheme_female_reproductive_system-en.svg.png"/>
            <p:cNvPicPr>
              <a:picLocks noChangeAspect="1" noChangeArrowheads="1"/>
            </p:cNvPicPr>
            <p:nvPr/>
          </p:nvPicPr>
          <p:blipFill>
            <a:blip r:embed="rId3" cstate="print"/>
            <a:srcRect/>
            <a:stretch>
              <a:fillRect/>
            </a:stretch>
          </p:blipFill>
          <p:spPr bwMode="auto">
            <a:xfrm>
              <a:off x="251520" y="4077072"/>
              <a:ext cx="2714209" cy="2527519"/>
            </a:xfrm>
            <a:prstGeom prst="rect">
              <a:avLst/>
            </a:prstGeom>
            <a:noFill/>
          </p:spPr>
        </p:pic>
        <p:sp>
          <p:nvSpPr>
            <p:cNvPr id="19" name="TextBox 18"/>
            <p:cNvSpPr txBox="1"/>
            <p:nvPr/>
          </p:nvSpPr>
          <p:spPr>
            <a:xfrm>
              <a:off x="2915816" y="5373216"/>
              <a:ext cx="1656184" cy="369332"/>
            </a:xfrm>
            <a:prstGeom prst="rect">
              <a:avLst/>
            </a:prstGeom>
            <a:noFill/>
          </p:spPr>
          <p:txBody>
            <a:bodyPr wrap="square" rtlCol="0">
              <a:spAutoFit/>
            </a:bodyPr>
            <a:lstStyle/>
            <a:p>
              <a:r>
                <a:rPr lang="en-AU" b="1" dirty="0" smtClean="0"/>
                <a:t>YOU ARE HERE</a:t>
              </a:r>
              <a:endParaRPr lang="en-AU" b="1" dirty="0"/>
            </a:p>
          </p:txBody>
        </p:sp>
        <p:cxnSp>
          <p:nvCxnSpPr>
            <p:cNvPr id="21" name="Straight Arrow Connector 20"/>
            <p:cNvCxnSpPr/>
            <p:nvPr/>
          </p:nvCxnSpPr>
          <p:spPr>
            <a:xfrm flipH="1">
              <a:off x="2843808" y="5691032"/>
              <a:ext cx="835705" cy="3302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2843808" y="3068960"/>
            <a:ext cx="5904656" cy="1815882"/>
          </a:xfrm>
          <a:prstGeom prst="rect">
            <a:avLst/>
          </a:prstGeom>
          <a:noFill/>
        </p:spPr>
        <p:txBody>
          <a:bodyPr wrap="square" rtlCol="0">
            <a:spAutoFit/>
          </a:bodyPr>
          <a:lstStyle/>
          <a:p>
            <a:r>
              <a:rPr lang="en-US" sz="1600" u="sng" dirty="0" smtClean="0"/>
              <a:t>The vagina serves three purposes:</a:t>
            </a:r>
          </a:p>
          <a:p>
            <a:endParaRPr lang="en-US" sz="1600" dirty="0" smtClean="0"/>
          </a:p>
          <a:p>
            <a:pPr marL="342900" indent="-342900">
              <a:buFont typeface="+mj-lt"/>
              <a:buAutoNum type="arabicPeriod"/>
            </a:pPr>
            <a:r>
              <a:rPr lang="en-US" sz="1600" dirty="0" smtClean="0"/>
              <a:t>It's where the penis is inserted during sexual intercourse</a:t>
            </a:r>
          </a:p>
          <a:p>
            <a:pPr marL="342900" indent="-342900">
              <a:buFont typeface="+mj-lt"/>
              <a:buAutoNum type="arabicPeriod"/>
            </a:pPr>
            <a:r>
              <a:rPr lang="en-US" sz="1600" dirty="0" smtClean="0"/>
              <a:t>It's the pathway that a baby takes out of a woman's body during childbirth, called the birth canal.</a:t>
            </a:r>
          </a:p>
          <a:p>
            <a:pPr marL="342900" indent="-342900">
              <a:buFont typeface="+mj-lt"/>
              <a:buAutoNum type="arabicPeriod"/>
            </a:pPr>
            <a:r>
              <a:rPr lang="en-US" sz="1600" dirty="0" smtClean="0"/>
              <a:t>It provides the route for the menstrual blood (the period) to leave the body from the uterus</a:t>
            </a:r>
            <a:endParaRPr lang="en-AU" sz="1600" dirty="0"/>
          </a:p>
        </p:txBody>
      </p:sp>
      <p:sp>
        <p:nvSpPr>
          <p:cNvPr id="27" name="TextBox 26"/>
          <p:cNvSpPr txBox="1"/>
          <p:nvPr/>
        </p:nvSpPr>
        <p:spPr>
          <a:xfrm>
            <a:off x="5940152" y="4941168"/>
            <a:ext cx="3096344" cy="1754326"/>
          </a:xfrm>
          <a:prstGeom prst="rect">
            <a:avLst/>
          </a:prstGeom>
          <a:noFill/>
          <a:ln>
            <a:solidFill>
              <a:schemeClr val="tx1">
                <a:lumMod val="95000"/>
                <a:lumOff val="5000"/>
              </a:schemeClr>
            </a:solidFill>
          </a:ln>
        </p:spPr>
        <p:txBody>
          <a:bodyPr wrap="square" rtlCol="0">
            <a:spAutoFit/>
          </a:bodyPr>
          <a:lstStyle/>
          <a:p>
            <a:pPr algn="r"/>
            <a:r>
              <a:rPr lang="en-AU" sz="1200" b="1" dirty="0" smtClean="0"/>
              <a:t>Interesting Fact: </a:t>
            </a:r>
          </a:p>
          <a:p>
            <a:pPr algn="r"/>
            <a:r>
              <a:rPr lang="en-AU" sz="1200" dirty="0" smtClean="0"/>
              <a:t>According to The Guinness Book of World Records, a Russian peasant woman who lived in the 18th Century holds the record for the most children born to one mother. She had sixty-nine children within forty years. She produced sixteen pairs of twins, seven sets of triplets, and four sets of quadruplets! </a:t>
            </a:r>
          </a:p>
          <a:p>
            <a:endParaRPr lang="en-AU" sz="1200" dirty="0"/>
          </a:p>
        </p:txBody>
      </p:sp>
      <p:pic>
        <p:nvPicPr>
          <p:cNvPr id="28" name="Picture 2" descr="C:\Users\Tamika\AppData\Local\Microsoft\Windows\Temporary Internet Files\Content.IE5\4SIOPUID\MC900431495[1].png">
            <a:hlinkClick r:id="rId4" action="ppaction://hlinksldjump"/>
          </p:cNvPr>
          <p:cNvPicPr>
            <a:picLocks noChangeAspect="1" noChangeArrowheads="1"/>
          </p:cNvPicPr>
          <p:nvPr/>
        </p:nvPicPr>
        <p:blipFill>
          <a:blip r:embed="rId5" cstate="print"/>
          <a:srcRect/>
          <a:stretch>
            <a:fillRect/>
          </a:stretch>
        </p:blipFill>
        <p:spPr bwMode="auto">
          <a:xfrm>
            <a:off x="61254" y="38637"/>
            <a:ext cx="936104" cy="93610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1560" y="373640"/>
            <a:ext cx="8280920" cy="4708981"/>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CERVIX</a:t>
            </a:r>
          </a:p>
          <a:p>
            <a:pPr algn="ctr"/>
            <a:endParaRPr lang="en-US" sz="1600" dirty="0" smtClean="0"/>
          </a:p>
          <a:p>
            <a:pPr algn="ctr"/>
            <a:r>
              <a:rPr lang="en-US" sz="2000" dirty="0" smtClean="0"/>
              <a:t>The vagina connects with the uterus, or womb, at the cervix.</a:t>
            </a:r>
          </a:p>
          <a:p>
            <a:pPr algn="ctr"/>
            <a:endParaRPr lang="en-US" sz="2000" dirty="0" smtClean="0"/>
          </a:p>
          <a:p>
            <a:pPr algn="ctr"/>
            <a:r>
              <a:rPr lang="en-US" sz="2000" dirty="0" smtClean="0"/>
              <a:t>The cervix has strong, thick walls. </a:t>
            </a:r>
          </a:p>
          <a:p>
            <a:pPr algn="ctr"/>
            <a:endParaRPr lang="en-US" sz="2000" dirty="0" smtClean="0"/>
          </a:p>
          <a:p>
            <a:pPr algn="ctr"/>
            <a:r>
              <a:rPr lang="en-US" sz="2000" dirty="0" smtClean="0"/>
              <a:t>The opening of the cervix is very small (no wider than a straw).</a:t>
            </a:r>
          </a:p>
          <a:p>
            <a:pPr algn="ctr"/>
            <a:endParaRPr lang="en-US" sz="2000" dirty="0" smtClean="0"/>
          </a:p>
          <a:p>
            <a:pPr algn="ctr"/>
            <a:r>
              <a:rPr lang="en-US" sz="2000" dirty="0" smtClean="0"/>
              <a:t>During childbirth, the cervix can expand to allow a baby to pass</a:t>
            </a:r>
            <a:r>
              <a:rPr lang="en-US" sz="1600" dirty="0" smtClean="0"/>
              <a:t>.</a:t>
            </a:r>
          </a:p>
          <a:p>
            <a:pPr algn="ctr"/>
            <a:endParaRPr lang="en-US" sz="1600" b="1" dirty="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a:p>
            <a:pPr algn="ctr"/>
            <a:endParaRPr lang="en-AU" sz="1600" dirty="0" smtClean="0"/>
          </a:p>
          <a:p>
            <a:pPr algn="ctr"/>
            <a:endParaRPr lang="en-AU" sz="16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a:p>
            <a:pPr algn="ctr"/>
            <a:endPar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p:txBody>
      </p:sp>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grpSp>
        <p:nvGrpSpPr>
          <p:cNvPr id="2" name="Group 1"/>
          <p:cNvGrpSpPr/>
          <p:nvPr/>
        </p:nvGrpSpPr>
        <p:grpSpPr>
          <a:xfrm>
            <a:off x="251520" y="4077072"/>
            <a:ext cx="4320480" cy="2527519"/>
            <a:chOff x="251520" y="4077072"/>
            <a:chExt cx="4320480" cy="2527519"/>
          </a:xfrm>
        </p:grpSpPr>
        <p:pic>
          <p:nvPicPr>
            <p:cNvPr id="15362" name="Picture 2" descr="http://upload.wikimedia.org/wikipedia/commons/thumb/6/68/Scheme_female_reproductive_system-en.svg/481px-Scheme_female_reproductive_system-en.svg.png"/>
            <p:cNvPicPr>
              <a:picLocks noChangeAspect="1" noChangeArrowheads="1"/>
            </p:cNvPicPr>
            <p:nvPr/>
          </p:nvPicPr>
          <p:blipFill>
            <a:blip r:embed="rId3" cstate="print"/>
            <a:srcRect/>
            <a:stretch>
              <a:fillRect/>
            </a:stretch>
          </p:blipFill>
          <p:spPr bwMode="auto">
            <a:xfrm>
              <a:off x="251520" y="4077072"/>
              <a:ext cx="2714209" cy="2527519"/>
            </a:xfrm>
            <a:prstGeom prst="rect">
              <a:avLst/>
            </a:prstGeom>
            <a:noFill/>
          </p:spPr>
        </p:pic>
        <p:sp>
          <p:nvSpPr>
            <p:cNvPr id="19" name="TextBox 18"/>
            <p:cNvSpPr txBox="1"/>
            <p:nvPr/>
          </p:nvSpPr>
          <p:spPr>
            <a:xfrm>
              <a:off x="2915816" y="5373216"/>
              <a:ext cx="1656184" cy="369332"/>
            </a:xfrm>
            <a:prstGeom prst="rect">
              <a:avLst/>
            </a:prstGeom>
            <a:noFill/>
          </p:spPr>
          <p:txBody>
            <a:bodyPr wrap="square" rtlCol="0">
              <a:spAutoFit/>
            </a:bodyPr>
            <a:lstStyle/>
            <a:p>
              <a:r>
                <a:rPr lang="en-AU" b="1" dirty="0" smtClean="0"/>
                <a:t>YOU ARE HERE</a:t>
              </a:r>
              <a:endParaRPr lang="en-AU" b="1" dirty="0"/>
            </a:p>
          </p:txBody>
        </p:sp>
        <p:cxnSp>
          <p:nvCxnSpPr>
            <p:cNvPr id="21" name="Straight Arrow Connector 20"/>
            <p:cNvCxnSpPr/>
            <p:nvPr/>
          </p:nvCxnSpPr>
          <p:spPr>
            <a:xfrm flipH="1">
              <a:off x="1691680" y="5589240"/>
              <a:ext cx="1267754" cy="14401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10" name="Picture 2" descr="C:\Users\Tamika\AppData\Local\Microsoft\Windows\Temporary Internet Files\Content.IE5\4SIOPUID\MC900431495[1].png">
            <a:hlinkClick r:id="rId4" action="ppaction://hlinksldjump"/>
          </p:cNvPr>
          <p:cNvPicPr>
            <a:picLocks noChangeAspect="1" noChangeArrowheads="1"/>
          </p:cNvPicPr>
          <p:nvPr/>
        </p:nvPicPr>
        <p:blipFill>
          <a:blip r:embed="rId5" cstate="print"/>
          <a:srcRect/>
          <a:stretch>
            <a:fillRect/>
          </a:stretch>
        </p:blipFill>
        <p:spPr bwMode="auto">
          <a:xfrm>
            <a:off x="251520" y="260648"/>
            <a:ext cx="936104" cy="93610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5362" name="Picture 2" descr="http://upload.wikimedia.org/wikipedia/commons/thumb/6/68/Scheme_female_reproductive_system-en.svg/481px-Scheme_female_reproductive_system-en.svg.png"/>
          <p:cNvPicPr>
            <a:picLocks noChangeAspect="1" noChangeArrowheads="1"/>
          </p:cNvPicPr>
          <p:nvPr/>
        </p:nvPicPr>
        <p:blipFill>
          <a:blip r:embed="rId3" cstate="print"/>
          <a:srcRect/>
          <a:stretch>
            <a:fillRect/>
          </a:stretch>
        </p:blipFill>
        <p:spPr bwMode="auto">
          <a:xfrm>
            <a:off x="251520" y="4077072"/>
            <a:ext cx="2714209" cy="2527519"/>
          </a:xfrm>
          <a:prstGeom prst="rect">
            <a:avLst/>
          </a:prstGeom>
          <a:noFill/>
        </p:spPr>
      </p:pic>
      <p:sp>
        <p:nvSpPr>
          <p:cNvPr id="19" name="TextBox 18"/>
          <p:cNvSpPr txBox="1"/>
          <p:nvPr/>
        </p:nvSpPr>
        <p:spPr>
          <a:xfrm>
            <a:off x="2915816" y="5373216"/>
            <a:ext cx="1656184" cy="369332"/>
          </a:xfrm>
          <a:prstGeom prst="rect">
            <a:avLst/>
          </a:prstGeom>
          <a:noFill/>
        </p:spPr>
        <p:txBody>
          <a:bodyPr wrap="square" rtlCol="0">
            <a:spAutoFit/>
          </a:bodyPr>
          <a:lstStyle/>
          <a:p>
            <a:r>
              <a:rPr lang="en-AU" b="1" dirty="0" smtClean="0"/>
              <a:t>YOU ARE HERE</a:t>
            </a:r>
            <a:endParaRPr lang="en-AU" b="1" dirty="0"/>
          </a:p>
        </p:txBody>
      </p:sp>
      <p:cxnSp>
        <p:nvCxnSpPr>
          <p:cNvPr id="21" name="Straight Arrow Connector 20"/>
          <p:cNvCxnSpPr/>
          <p:nvPr/>
        </p:nvCxnSpPr>
        <p:spPr>
          <a:xfrm flipH="1" flipV="1">
            <a:off x="1619672" y="5373216"/>
            <a:ext cx="1339762" cy="2160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11560" y="356727"/>
            <a:ext cx="8280920" cy="6247864"/>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UTERUS</a:t>
            </a:r>
          </a:p>
          <a:p>
            <a:pPr algn="ctr"/>
            <a:endParaRPr lang="en-AU" sz="1600" dirty="0" smtClean="0"/>
          </a:p>
          <a:p>
            <a:pPr algn="ctr"/>
            <a:r>
              <a:rPr lang="en-AU" sz="1600" dirty="0" smtClean="0"/>
              <a:t>The uterus or "womb" is a hollow, muscular organ in which a fertilized egg, called the "zygote," becomes embedded and in which the egg is nourished and allowed to develop until birth. </a:t>
            </a:r>
          </a:p>
          <a:p>
            <a:pPr algn="ctr"/>
            <a:r>
              <a:rPr lang="en-AU" sz="1600" dirty="0" smtClean="0"/>
              <a:t>It lies in the pelvic cavity behind the bladder and in front of the bowel. </a:t>
            </a:r>
          </a:p>
          <a:p>
            <a:pPr algn="ctr"/>
            <a:r>
              <a:rPr lang="en-AU" sz="1600" dirty="0" smtClean="0"/>
              <a:t>The uterus is lined with tissues which change during the menstrual cycle.</a:t>
            </a:r>
          </a:p>
          <a:p>
            <a:pPr algn="ctr"/>
            <a:endParaRPr lang="en-AU" sz="1600" dirty="0"/>
          </a:p>
          <a:p>
            <a:pPr algn="ctr"/>
            <a:r>
              <a:rPr lang="en-AU" sz="1600" dirty="0" smtClean="0"/>
              <a:t>The major tissues of the Uterus include the </a:t>
            </a:r>
            <a:r>
              <a:rPr lang="en-AU" sz="1600" dirty="0" err="1" smtClean="0"/>
              <a:t>Endometrium</a:t>
            </a:r>
            <a:r>
              <a:rPr lang="en-AU" sz="1600" dirty="0" smtClean="0"/>
              <a:t> and the </a:t>
            </a:r>
            <a:r>
              <a:rPr lang="en-AU" sz="1600" dirty="0" err="1" smtClean="0"/>
              <a:t>Myometrium</a:t>
            </a:r>
            <a:r>
              <a:rPr lang="en-AU" sz="1600" dirty="0" smtClean="0"/>
              <a:t>.</a:t>
            </a:r>
          </a:p>
          <a:p>
            <a:pPr algn="ctr"/>
            <a:endParaRPr lang="en-AU" sz="1600" dirty="0" smtClean="0"/>
          </a:p>
          <a:p>
            <a:pPr algn="r"/>
            <a:r>
              <a:rPr lang="en-AU" sz="1600" b="1" dirty="0" err="1" smtClean="0"/>
              <a:t>Endometrium</a:t>
            </a:r>
            <a:r>
              <a:rPr lang="en-AU" sz="1600" b="1" dirty="0" smtClean="0"/>
              <a:t>: </a:t>
            </a:r>
            <a:endParaRPr lang="en-AU" sz="1600" b="1" dirty="0"/>
          </a:p>
          <a:p>
            <a:pPr algn="r"/>
            <a:r>
              <a:rPr lang="en-AU" sz="1600" dirty="0" smtClean="0"/>
              <a:t>lining of the uterine cavity . In all placental mammals, including humans, the </a:t>
            </a:r>
            <a:r>
              <a:rPr lang="en-AU" sz="1600" dirty="0" err="1" smtClean="0"/>
              <a:t>endometrium</a:t>
            </a:r>
            <a:r>
              <a:rPr lang="en-AU" sz="1600" dirty="0" smtClean="0"/>
              <a:t> builds a lining periodically which is shed if no pregnancy occurs. </a:t>
            </a:r>
          </a:p>
          <a:p>
            <a:pPr algn="r"/>
            <a:endParaRPr lang="en-AU" sz="1600" dirty="0" smtClean="0"/>
          </a:p>
          <a:p>
            <a:pPr algn="r"/>
            <a:r>
              <a:rPr lang="en-AU" sz="1600" b="1" dirty="0" err="1" smtClean="0"/>
              <a:t>Myometrium</a:t>
            </a:r>
            <a:r>
              <a:rPr lang="en-AU" sz="1600" b="1" dirty="0" smtClean="0"/>
              <a:t>:</a:t>
            </a:r>
            <a:endParaRPr lang="en-AU" sz="1600" b="1" dirty="0"/>
          </a:p>
          <a:p>
            <a:pPr algn="r"/>
            <a:r>
              <a:rPr lang="en-AU" sz="1600" dirty="0" smtClean="0"/>
              <a:t>The uterus mostly consists of smooth muscle, known as </a:t>
            </a:r>
            <a:r>
              <a:rPr lang="en-AU" sz="1600" dirty="0" err="1" smtClean="0"/>
              <a:t>Myometrium</a:t>
            </a:r>
            <a:r>
              <a:rPr lang="en-AU" sz="1600" dirty="0" smtClean="0"/>
              <a:t>. </a:t>
            </a:r>
          </a:p>
          <a:p>
            <a:pPr algn="r"/>
            <a:r>
              <a:rPr lang="en-AU" sz="1600" dirty="0" smtClean="0"/>
              <a:t>This muscle has the ability to contract and exert large amounts of </a:t>
            </a:r>
          </a:p>
          <a:p>
            <a:pPr algn="r"/>
            <a:r>
              <a:rPr lang="en-AU" sz="1600" dirty="0" smtClean="0"/>
              <a:t>force during child birth.</a:t>
            </a:r>
            <a:endParaRPr lang="en-US" sz="1600" dirty="0" smtClean="0"/>
          </a:p>
          <a:p>
            <a:pPr algn="ctr"/>
            <a:endPar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a:p>
            <a:pPr algn="ctr"/>
            <a:endPar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p:txBody>
      </p:sp>
      <p:pic>
        <p:nvPicPr>
          <p:cNvPr id="10" name="Picture 2" descr="C:\Users\Tamika\AppData\Local\Microsoft\Windows\Temporary Internet Files\Content.IE5\4SIOPUID\MC900431495[1].png">
            <a:hlinkClick r:id="rId4" action="ppaction://hlinksldjump"/>
          </p:cNvPr>
          <p:cNvPicPr>
            <a:picLocks noChangeAspect="1" noChangeArrowheads="1"/>
          </p:cNvPicPr>
          <p:nvPr/>
        </p:nvPicPr>
        <p:blipFill>
          <a:blip r:embed="rId5" cstate="print"/>
          <a:srcRect/>
          <a:stretch>
            <a:fillRect/>
          </a:stretch>
        </p:blipFill>
        <p:spPr bwMode="auto">
          <a:xfrm>
            <a:off x="251520" y="260648"/>
            <a:ext cx="936104" cy="9361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520" y="373640"/>
            <a:ext cx="8712968" cy="5509200"/>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FALLOPIAN TUBES</a:t>
            </a:r>
          </a:p>
          <a:p>
            <a:pPr algn="ctr"/>
            <a:endParaRPr lang="en-US" sz="1600" dirty="0" smtClean="0"/>
          </a:p>
          <a:p>
            <a:pPr algn="ctr"/>
            <a:r>
              <a:rPr lang="en-US" sz="1600" dirty="0" smtClean="0"/>
              <a:t>The fallopian tubes connect the uterus to the ovaries. </a:t>
            </a:r>
          </a:p>
          <a:p>
            <a:pPr algn="ctr"/>
            <a:r>
              <a:rPr lang="en-US" sz="1600" dirty="0" smtClean="0"/>
              <a:t>There are two fallopian tubes, each attached to a side of the uterus. </a:t>
            </a:r>
          </a:p>
          <a:p>
            <a:pPr algn="ctr"/>
            <a:r>
              <a:rPr lang="en-US" sz="1600" dirty="0" smtClean="0"/>
              <a:t>The fallopian tubes are about  10 centimeters long and about as wide as a piece of spaghetti. Within each tube is a tiny passageway no wider than a sewing needle. </a:t>
            </a:r>
          </a:p>
          <a:p>
            <a:pPr algn="ctr"/>
            <a:r>
              <a:rPr lang="en-US" sz="1600" dirty="0" smtClean="0"/>
              <a:t>At the other end of each fallopian tube is a fringed area with protrusions called ‘fimbrae’ that look like fingers. </a:t>
            </a:r>
          </a:p>
          <a:p>
            <a:pPr algn="ctr"/>
            <a:endParaRPr lang="en-US" sz="1600" dirty="0" smtClean="0"/>
          </a:p>
          <a:p>
            <a:pPr algn="ctr"/>
            <a:r>
              <a:rPr lang="en-US" sz="1600" dirty="0" smtClean="0"/>
              <a:t>This fringed area wraps around the ovary but doesn't completely attach to it. When an egg pops out of an ovary, it enters the fallopian tube via the aid of the fimbrae. </a:t>
            </a:r>
          </a:p>
          <a:p>
            <a:pPr algn="ctr"/>
            <a:r>
              <a:rPr lang="en-US" sz="1600" dirty="0" smtClean="0"/>
              <a:t>Once the egg is in the fallopian tube, tiny hairs in the tube's lining help push it down the narrow passageway toward the uterus</a:t>
            </a:r>
          </a:p>
          <a:p>
            <a:pPr algn="ctr"/>
            <a:endParaRPr lang="en-US" sz="1600" dirty="0" smtClean="0"/>
          </a:p>
          <a:p>
            <a:pPr algn="ctr"/>
            <a:r>
              <a:rPr lang="en-US" sz="16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			</a:t>
            </a:r>
            <a:r>
              <a:rPr lang="en-AU" sz="1600" dirty="0" smtClean="0"/>
              <a:t>The lining of the tube and its secretions sustain both the egg and the 			sperm, encouraging fertilization and nourishing the egg until it reaches the uterus.</a:t>
            </a:r>
            <a:endParaRPr lang="en-AU" sz="16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a:p>
            <a:pPr algn="ctr"/>
            <a:endPar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p:txBody>
      </p:sp>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5362" name="Picture 2" descr="http://upload.wikimedia.org/wikipedia/commons/thumb/6/68/Scheme_female_reproductive_system-en.svg/481px-Scheme_female_reproductive_system-en.svg.png"/>
          <p:cNvPicPr>
            <a:picLocks noChangeAspect="1" noChangeArrowheads="1"/>
          </p:cNvPicPr>
          <p:nvPr/>
        </p:nvPicPr>
        <p:blipFill>
          <a:blip r:embed="rId3" cstate="print"/>
          <a:srcRect/>
          <a:stretch>
            <a:fillRect/>
          </a:stretch>
        </p:blipFill>
        <p:spPr bwMode="auto">
          <a:xfrm>
            <a:off x="251520" y="4077072"/>
            <a:ext cx="2714209" cy="2527519"/>
          </a:xfrm>
          <a:prstGeom prst="rect">
            <a:avLst/>
          </a:prstGeom>
          <a:noFill/>
        </p:spPr>
      </p:pic>
      <p:sp>
        <p:nvSpPr>
          <p:cNvPr id="19" name="TextBox 18"/>
          <p:cNvSpPr txBox="1"/>
          <p:nvPr/>
        </p:nvSpPr>
        <p:spPr>
          <a:xfrm>
            <a:off x="2915816" y="5733256"/>
            <a:ext cx="1656184" cy="369332"/>
          </a:xfrm>
          <a:prstGeom prst="rect">
            <a:avLst/>
          </a:prstGeom>
          <a:noFill/>
        </p:spPr>
        <p:txBody>
          <a:bodyPr wrap="square" rtlCol="0">
            <a:spAutoFit/>
          </a:bodyPr>
          <a:lstStyle/>
          <a:p>
            <a:r>
              <a:rPr lang="en-AU" b="1" dirty="0" smtClean="0"/>
              <a:t>YOU ARE HERE</a:t>
            </a:r>
            <a:endParaRPr lang="en-AU" b="1" dirty="0"/>
          </a:p>
        </p:txBody>
      </p:sp>
      <p:cxnSp>
        <p:nvCxnSpPr>
          <p:cNvPr id="21" name="Straight Arrow Connector 20"/>
          <p:cNvCxnSpPr/>
          <p:nvPr/>
        </p:nvCxnSpPr>
        <p:spPr>
          <a:xfrm flipH="1" flipV="1">
            <a:off x="2411760" y="5229200"/>
            <a:ext cx="1267754" cy="4618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 name="Picture 2" descr="C:\Users\Tamika\AppData\Local\Microsoft\Windows\Temporary Internet Files\Content.IE5\4SIOPUID\MC900431495[1].png">
            <a:hlinkClick r:id="rId4" action="ppaction://hlinksldjump"/>
          </p:cNvPr>
          <p:cNvPicPr>
            <a:picLocks noChangeAspect="1" noChangeArrowheads="1"/>
          </p:cNvPicPr>
          <p:nvPr/>
        </p:nvPicPr>
        <p:blipFill>
          <a:blip r:embed="rId5" cstate="print"/>
          <a:srcRect/>
          <a:stretch>
            <a:fillRect/>
          </a:stretch>
        </p:blipFill>
        <p:spPr bwMode="auto">
          <a:xfrm>
            <a:off x="251520" y="260648"/>
            <a:ext cx="936104" cy="93610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1560" y="373640"/>
            <a:ext cx="8280920" cy="2862322"/>
          </a:xfrm>
          <a:prstGeom prst="rect">
            <a:avLst/>
          </a:prstGeom>
          <a:noFill/>
        </p:spPr>
        <p:txBody>
          <a:bodyPr wrap="square" rtlCol="0">
            <a:spAutoFit/>
          </a:bodyPr>
          <a:lstStyle/>
          <a:p>
            <a:pPr algn="ctr"/>
            <a:r>
              <a:rPr lang="en-AU" sz="4800" b="1" dirty="0" smtClean="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rPr>
              <a:t>THE OVARIES</a:t>
            </a:r>
          </a:p>
          <a:p>
            <a:pPr algn="ctr"/>
            <a:endParaRPr lang="en-US" sz="1600" b="1" dirty="0">
              <a:ln w="18000">
                <a:solidFill>
                  <a:schemeClr val="tx1">
                    <a:lumMod val="95000"/>
                    <a:lumOff val="5000"/>
                  </a:schemeClr>
                </a:solidFill>
                <a:prstDash val="solid"/>
                <a:miter lim="800000"/>
              </a:ln>
              <a:solidFill>
                <a:schemeClr val="accent2">
                  <a:lumMod val="20000"/>
                  <a:lumOff val="80000"/>
                </a:schemeClr>
              </a:solidFill>
              <a:effectLst>
                <a:outerShdw blurRad="25500" dist="23000" dir="7020000" algn="tl">
                  <a:srgbClr val="000000">
                    <a:alpha val="50000"/>
                  </a:srgbClr>
                </a:outerShdw>
              </a:effectLst>
              <a:latin typeface="Cambria" pitchFamily="18" charset="0"/>
            </a:endParaRPr>
          </a:p>
          <a:p>
            <a:pPr algn="ctr"/>
            <a:r>
              <a:rPr lang="en-AU" sz="2000" dirty="0" smtClean="0"/>
              <a:t>The ovaries are a pair of oval or almond-shaped glands which lie on either side of the uterus and just below the opening to the fallopian tubes. </a:t>
            </a:r>
          </a:p>
          <a:p>
            <a:pPr algn="ctr"/>
            <a:endParaRPr lang="en-AU" sz="2000" dirty="0"/>
          </a:p>
          <a:p>
            <a:pPr algn="ctr"/>
            <a:r>
              <a:rPr lang="en-AU" sz="2000" dirty="0" smtClean="0"/>
              <a:t>In addition to producing eggs or "ova," the ovaries produce female sex hormones called oestrogen and progesterone. </a:t>
            </a:r>
          </a:p>
          <a:p>
            <a:pPr algn="ctr"/>
            <a:endParaRPr lang="en-AU" sz="1600" dirty="0"/>
          </a:p>
        </p:txBody>
      </p:sp>
      <p:pic>
        <p:nvPicPr>
          <p:cNvPr id="12290" name="Picture 2"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2292" name="Picture 4" descr="Female Symbol 2 Clip Art"/>
          <p:cNvPicPr>
            <a:picLocks noChangeAspect="1" noChangeArrowheads="1"/>
          </p:cNvPicPr>
          <p:nvPr/>
        </p:nvPicPr>
        <p:blipFill>
          <a:blip r:embed="rId2" cstate="print"/>
          <a:srcRect/>
          <a:stretch>
            <a:fillRect/>
          </a:stretch>
        </p:blipFill>
        <p:spPr bwMode="auto">
          <a:xfrm>
            <a:off x="2147483647" y="-1390650"/>
            <a:ext cx="1657350" cy="2819400"/>
          </a:xfrm>
          <a:prstGeom prst="rect">
            <a:avLst/>
          </a:prstGeom>
          <a:noFill/>
        </p:spPr>
      </p:pic>
      <p:pic>
        <p:nvPicPr>
          <p:cNvPr id="15362" name="Picture 2" descr="http://upload.wikimedia.org/wikipedia/commons/thumb/6/68/Scheme_female_reproductive_system-en.svg/481px-Scheme_female_reproductive_system-en.svg.png"/>
          <p:cNvPicPr>
            <a:picLocks noChangeAspect="1" noChangeArrowheads="1"/>
          </p:cNvPicPr>
          <p:nvPr/>
        </p:nvPicPr>
        <p:blipFill>
          <a:blip r:embed="rId3" cstate="print"/>
          <a:srcRect/>
          <a:stretch>
            <a:fillRect/>
          </a:stretch>
        </p:blipFill>
        <p:spPr bwMode="auto">
          <a:xfrm>
            <a:off x="251520" y="4077072"/>
            <a:ext cx="2714209" cy="2527519"/>
          </a:xfrm>
          <a:prstGeom prst="rect">
            <a:avLst/>
          </a:prstGeom>
          <a:noFill/>
        </p:spPr>
      </p:pic>
      <p:sp>
        <p:nvSpPr>
          <p:cNvPr id="19" name="TextBox 18"/>
          <p:cNvSpPr txBox="1"/>
          <p:nvPr/>
        </p:nvSpPr>
        <p:spPr>
          <a:xfrm>
            <a:off x="2771800" y="4725144"/>
            <a:ext cx="1656184" cy="369332"/>
          </a:xfrm>
          <a:prstGeom prst="rect">
            <a:avLst/>
          </a:prstGeom>
          <a:noFill/>
        </p:spPr>
        <p:txBody>
          <a:bodyPr wrap="square" rtlCol="0">
            <a:spAutoFit/>
          </a:bodyPr>
          <a:lstStyle/>
          <a:p>
            <a:r>
              <a:rPr lang="en-AU" b="1" dirty="0" smtClean="0"/>
              <a:t>YOU ARE HERE</a:t>
            </a:r>
            <a:endParaRPr lang="en-AU" b="1" dirty="0"/>
          </a:p>
        </p:txBody>
      </p:sp>
      <p:cxnSp>
        <p:nvCxnSpPr>
          <p:cNvPr id="21" name="Straight Arrow Connector 20"/>
          <p:cNvCxnSpPr/>
          <p:nvPr/>
        </p:nvCxnSpPr>
        <p:spPr>
          <a:xfrm flipH="1">
            <a:off x="2267744" y="5085184"/>
            <a:ext cx="1123738" cy="2880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940152" y="4941168"/>
            <a:ext cx="3096344" cy="1754326"/>
          </a:xfrm>
          <a:prstGeom prst="rect">
            <a:avLst/>
          </a:prstGeom>
          <a:noFill/>
          <a:ln>
            <a:solidFill>
              <a:schemeClr val="tx1">
                <a:lumMod val="95000"/>
                <a:lumOff val="5000"/>
              </a:schemeClr>
            </a:solidFill>
          </a:ln>
        </p:spPr>
        <p:txBody>
          <a:bodyPr wrap="square" rtlCol="0">
            <a:spAutoFit/>
          </a:bodyPr>
          <a:lstStyle/>
          <a:p>
            <a:pPr algn="r"/>
            <a:r>
              <a:rPr lang="en-AU" sz="1200" b="1" dirty="0" smtClean="0"/>
              <a:t>Interesting Fact:</a:t>
            </a:r>
          </a:p>
          <a:p>
            <a:pPr algn="r"/>
            <a:r>
              <a:rPr lang="en-AU" sz="1200" dirty="0" smtClean="0"/>
              <a:t>The female, unlike the male, does not manufacture the sex cells. A girl baby is born with about 60,000 of these cells, which are contained in sac-like depressions in the ovaries. Each of these cells may have the potential to mature for fertilization, but in actuality, only about 400 ripen during the woman's lifetime.</a:t>
            </a:r>
            <a:r>
              <a:rPr lang="en-AU" sz="1200" b="1" dirty="0" smtClean="0"/>
              <a:t> </a:t>
            </a:r>
          </a:p>
        </p:txBody>
      </p:sp>
      <p:pic>
        <p:nvPicPr>
          <p:cNvPr id="16386" name="Picture 2" descr="C:\Users\Tamika\AppData\Local\Microsoft\Windows\Temporary Internet Files\Content.IE5\4SIOPUID\MC900431495[1].png">
            <a:hlinkClick r:id="rId4" action="ppaction://hlinksldjump"/>
          </p:cNvPr>
          <p:cNvPicPr>
            <a:picLocks noChangeAspect="1" noChangeArrowheads="1"/>
          </p:cNvPicPr>
          <p:nvPr/>
        </p:nvPicPr>
        <p:blipFill>
          <a:blip r:embed="rId5" cstate="print"/>
          <a:srcRect/>
          <a:stretch>
            <a:fillRect/>
          </a:stretch>
        </p:blipFill>
        <p:spPr bwMode="auto">
          <a:xfrm>
            <a:off x="251520" y="260648"/>
            <a:ext cx="936104" cy="93610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710</Words>
  <Application>Microsoft Office PowerPoint</Application>
  <PresentationFormat>On-screen Show (4:3)</PresentationFormat>
  <Paragraphs>78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Tamika</dc:creator>
  <cp:lastModifiedBy>TURNER, Gary</cp:lastModifiedBy>
  <cp:revision>31</cp:revision>
  <dcterms:created xsi:type="dcterms:W3CDTF">2012-03-06T05:59:13Z</dcterms:created>
  <dcterms:modified xsi:type="dcterms:W3CDTF">2016-08-29T22:32:02Z</dcterms:modified>
</cp:coreProperties>
</file>